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200" r:id="rId1"/>
  </p:sldMasterIdLst>
  <p:notesMasterIdLst>
    <p:notesMasterId r:id="rId13"/>
  </p:notesMasterIdLst>
  <p:sldIdLst>
    <p:sldId id="256" r:id="rId2"/>
    <p:sldId id="258" r:id="rId3"/>
    <p:sldId id="261" r:id="rId4"/>
    <p:sldId id="265" r:id="rId5"/>
    <p:sldId id="266" r:id="rId6"/>
    <p:sldId id="267" r:id="rId7"/>
    <p:sldId id="260" r:id="rId8"/>
    <p:sldId id="264" r:id="rId9"/>
    <p:sldId id="259"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4A"/>
    <a:srgbClr val="3741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51"/>
    <p:restoredTop sz="93344"/>
  </p:normalViewPr>
  <p:slideViewPr>
    <p:cSldViewPr snapToGrid="0" snapToObjects="1">
      <p:cViewPr varScale="1">
        <p:scale>
          <a:sx n="90" d="100"/>
          <a:sy n="90" d="100"/>
        </p:scale>
        <p:origin x="232" y="664"/>
      </p:cViewPr>
      <p:guideLst/>
    </p:cSldViewPr>
  </p:slideViewPr>
  <p:notesTextViewPr>
    <p:cViewPr>
      <p:scale>
        <a:sx n="1" d="1"/>
        <a:sy n="1" d="1"/>
      </p:scale>
      <p:origin x="0" y="0"/>
    </p:cViewPr>
  </p:notesTextViewPr>
  <p:notesViewPr>
    <p:cSldViewPr snapToGrid="0" snapToObjects="1">
      <p:cViewPr varScale="1">
        <p:scale>
          <a:sx n="163" d="100"/>
          <a:sy n="163" d="100"/>
        </p:scale>
        <p:origin x="40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87003-CE6C-1349-BB45-BA5429C5FEC5}" type="datetimeFigureOut">
              <a:rPr lang="en-US" smtClean="0"/>
              <a:t>6/18/18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F55E0-9CA8-454F-A75E-48CFC42E2667}" type="slidenum">
              <a:rPr lang="en-US" smtClean="0"/>
              <a:t>‹#›</a:t>
            </a:fld>
            <a:endParaRPr lang="en-US"/>
          </a:p>
        </p:txBody>
      </p:sp>
    </p:spTree>
    <p:extLst>
      <p:ext uri="{BB962C8B-B14F-4D97-AF65-F5344CB8AC3E}">
        <p14:creationId xmlns:p14="http://schemas.microsoft.com/office/powerpoint/2010/main" val="2801490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Dorna – CEO of HelpSelf Legal, which was started by myself an attorney and my co-founder Michael an engineer.</a:t>
            </a:r>
          </a:p>
          <a:p>
            <a:endParaRPr lang="en-US" dirty="0"/>
          </a:p>
          <a:p>
            <a:r>
              <a:rPr lang="en-US" dirty="0"/>
              <a:t>Ever since we found out about Docassemble, we have been amazed by the possibilities for legal aid, especially in a time when legal aid funding is low (as always) but access to technology is at an all-time high.  </a:t>
            </a:r>
          </a:p>
          <a:p>
            <a:pPr marL="171450" indent="-171450">
              <a:buFontTx/>
              <a:buChar char="-"/>
            </a:pPr>
            <a:r>
              <a:rPr lang="en-US" dirty="0"/>
              <a:t>% of </a:t>
            </a:r>
            <a:r>
              <a:rPr lang="en-US" dirty="0" err="1"/>
              <a:t>ppl</a:t>
            </a:r>
            <a:r>
              <a:rPr lang="en-US" dirty="0"/>
              <a:t> who have cell phones, smart phones</a:t>
            </a:r>
          </a:p>
          <a:p>
            <a:pPr marL="171450" indent="-171450">
              <a:buFontTx/>
              <a:buChar char="-"/>
            </a:pPr>
            <a:endParaRPr lang="en-US" dirty="0"/>
          </a:p>
          <a:p>
            <a:r>
              <a:rPr lang="en-US" dirty="0"/>
              <a:t>At HelpSelf, our mission has been to make automated legal workflows accessible, to provide free services to the public, but also to allow for-profit lawyers to provide limited scope representation to their clients at really affordable rates.  </a:t>
            </a:r>
            <a:r>
              <a:rPr lang="en-US" b="1" dirty="0"/>
              <a:t>Help our non-technical clients create things people can use for the layperson and legal professional.</a:t>
            </a:r>
            <a:endParaRPr lang="en-US" dirty="0"/>
          </a:p>
          <a:p>
            <a:endParaRPr lang="en-US" dirty="0"/>
          </a:p>
          <a:p>
            <a:r>
              <a:rPr lang="en-US" dirty="0"/>
              <a:t>We admire and participate heavily in pro bono work in CA, but we also think there’s a need for low-bono services.  And that needle won’t move without the assistance of technology and unbundled services.</a:t>
            </a:r>
          </a:p>
        </p:txBody>
      </p:sp>
      <p:sp>
        <p:nvSpPr>
          <p:cNvPr id="4" name="Slide Number Placeholder 3"/>
          <p:cNvSpPr>
            <a:spLocks noGrp="1"/>
          </p:cNvSpPr>
          <p:nvPr>
            <p:ph type="sldNum" sz="quarter" idx="10"/>
          </p:nvPr>
        </p:nvSpPr>
        <p:spPr/>
        <p:txBody>
          <a:bodyPr/>
          <a:lstStyle/>
          <a:p>
            <a:fld id="{D03F55E0-9CA8-454F-A75E-48CFC42E2667}" type="slidenum">
              <a:rPr lang="en-US" smtClean="0"/>
              <a:t>1</a:t>
            </a:fld>
            <a:endParaRPr lang="en-US"/>
          </a:p>
        </p:txBody>
      </p:sp>
    </p:spTree>
    <p:extLst>
      <p:ext uri="{BB962C8B-B14F-4D97-AF65-F5344CB8AC3E}">
        <p14:creationId xmlns:p14="http://schemas.microsoft.com/office/powerpoint/2010/main" val="8533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Story – how we got where we are now</a:t>
            </a:r>
          </a:p>
          <a:p>
            <a:endParaRPr lang="en-US" b="1" dirty="0"/>
          </a:p>
          <a:p>
            <a:r>
              <a:rPr lang="en-US" b="1" dirty="0"/>
              <a:t>How we started</a:t>
            </a:r>
          </a:p>
          <a:p>
            <a:r>
              <a:rPr lang="en-US" dirty="0"/>
              <a:t>Started with a platform for low/moderate income people to access legal services.  </a:t>
            </a:r>
          </a:p>
          <a:p>
            <a:r>
              <a:rPr lang="en-US" dirty="0"/>
              <a:t>First tool was a DV platform that is still widely used throughout CA.</a:t>
            </a:r>
          </a:p>
          <a:p>
            <a:r>
              <a:rPr lang="en-US" dirty="0"/>
              <a:t>Outreach from other orgs across the country and in other countries asking about DV platform.</a:t>
            </a:r>
          </a:p>
          <a:p>
            <a:r>
              <a:rPr lang="en-US" dirty="0"/>
              <a:t>Expensive to build a system from scratch</a:t>
            </a:r>
          </a:p>
          <a:p>
            <a:r>
              <a:rPr lang="en-US" dirty="0"/>
              <a:t>Realized we could do more if we had software and worked directly with the organizations and stakeholders.</a:t>
            </a:r>
          </a:p>
          <a:p>
            <a:endParaRPr lang="en-US" dirty="0"/>
          </a:p>
          <a:p>
            <a:r>
              <a:rPr lang="en-US" b="1" dirty="0"/>
              <a:t>Tools out there</a:t>
            </a:r>
          </a:p>
          <a:p>
            <a:r>
              <a:rPr lang="en-US" b="0" dirty="0"/>
              <a:t>Looked at </a:t>
            </a:r>
            <a:r>
              <a:rPr lang="en-US" b="0" dirty="0" err="1"/>
              <a:t>HotDocs</a:t>
            </a:r>
            <a:r>
              <a:rPr lang="en-US" b="0" dirty="0"/>
              <a:t>, A2J Author, Tyler systems</a:t>
            </a:r>
          </a:p>
          <a:p>
            <a:r>
              <a:rPr lang="en-US" b="0" dirty="0"/>
              <a:t>Realized that Docassemble was the only one that gave us: power we needed, possibility to expand the platform, potential integrations with other platforms, and a clean and modern interface.  </a:t>
            </a:r>
          </a:p>
          <a:p>
            <a:endParaRPr lang="en-US" b="0" dirty="0"/>
          </a:p>
          <a:p>
            <a:r>
              <a:rPr lang="en-US" b="0" dirty="0"/>
              <a:t>For our SRLs, it was also important to be able to paste photos/images/diagrams into the questions to guide them on their journey. </a:t>
            </a:r>
          </a:p>
          <a:p>
            <a:endParaRPr lang="en-US" dirty="0"/>
          </a:p>
          <a:p>
            <a:r>
              <a:rPr lang="en-US" b="1" dirty="0"/>
              <a:t>Now</a:t>
            </a:r>
          </a:p>
          <a:p>
            <a:r>
              <a:rPr lang="en-US" b="0" dirty="0"/>
              <a:t>Docassemble had what we wanted, but as a lawyer, it was really hard for me to help our clients build out tools.</a:t>
            </a:r>
          </a:p>
          <a:p>
            <a:r>
              <a:rPr lang="en-US" b="0" dirty="0"/>
              <a:t>So, we modified Docassemble to create a platform that looks a lot like Survey Monkey or </a:t>
            </a:r>
            <a:r>
              <a:rPr lang="en-US" b="0" dirty="0" err="1"/>
              <a:t>Typeform</a:t>
            </a:r>
            <a:r>
              <a:rPr lang="en-US" b="0" dirty="0"/>
              <a:t> (in how you create the questions), but easily integrates into Word and PDF forms that you want to automate.  (Without any third party apps.)</a:t>
            </a:r>
          </a:p>
          <a:p>
            <a:endParaRPr lang="en-US" b="0" dirty="0"/>
          </a:p>
          <a:p>
            <a:r>
              <a:rPr lang="en-US" b="0" dirty="0"/>
              <a:t>It’s intended to be seamless and easy to use by non-engineers</a:t>
            </a:r>
          </a:p>
        </p:txBody>
      </p:sp>
      <p:sp>
        <p:nvSpPr>
          <p:cNvPr id="4" name="Slide Number Placeholder 3"/>
          <p:cNvSpPr>
            <a:spLocks noGrp="1"/>
          </p:cNvSpPr>
          <p:nvPr>
            <p:ph type="sldNum" sz="quarter" idx="10"/>
          </p:nvPr>
        </p:nvSpPr>
        <p:spPr/>
        <p:txBody>
          <a:bodyPr/>
          <a:lstStyle/>
          <a:p>
            <a:fld id="{D03F55E0-9CA8-454F-A75E-48CFC42E2667}" type="slidenum">
              <a:rPr lang="en-US" smtClean="0"/>
              <a:t>2</a:t>
            </a:fld>
            <a:endParaRPr lang="en-US"/>
          </a:p>
        </p:txBody>
      </p:sp>
    </p:spTree>
    <p:extLst>
      <p:ext uri="{BB962C8B-B14F-4D97-AF65-F5344CB8AC3E}">
        <p14:creationId xmlns:p14="http://schemas.microsoft.com/office/powerpoint/2010/main" val="2637875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by showing you our 1-minute demo video.  This will give you an idea of what the platform looks like. </a:t>
            </a:r>
          </a:p>
          <a:p>
            <a:endParaRPr lang="en-US" dirty="0"/>
          </a:p>
          <a:p>
            <a:r>
              <a:rPr lang="en-US" dirty="0"/>
              <a:t>We don’t have the budget for a video team, so you’ll just hear me talking about the platform.</a:t>
            </a:r>
          </a:p>
        </p:txBody>
      </p:sp>
      <p:sp>
        <p:nvSpPr>
          <p:cNvPr id="4" name="Slide Number Placeholder 3"/>
          <p:cNvSpPr>
            <a:spLocks noGrp="1"/>
          </p:cNvSpPr>
          <p:nvPr>
            <p:ph type="sldNum" sz="quarter" idx="10"/>
          </p:nvPr>
        </p:nvSpPr>
        <p:spPr/>
        <p:txBody>
          <a:bodyPr/>
          <a:lstStyle/>
          <a:p>
            <a:fld id="{D03F55E0-9CA8-454F-A75E-48CFC42E2667}" type="slidenum">
              <a:rPr lang="en-US" smtClean="0"/>
              <a:t>3</a:t>
            </a:fld>
            <a:endParaRPr lang="en-US"/>
          </a:p>
        </p:txBody>
      </p:sp>
    </p:spTree>
    <p:extLst>
      <p:ext uri="{BB962C8B-B14F-4D97-AF65-F5344CB8AC3E}">
        <p14:creationId xmlns:p14="http://schemas.microsoft.com/office/powerpoint/2010/main" val="425332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Proposition 64 tool</a:t>
            </a:r>
          </a:p>
          <a:p>
            <a:endParaRPr lang="en-US" dirty="0"/>
          </a:p>
          <a:p>
            <a:r>
              <a:rPr lang="en-US" dirty="0"/>
              <a:t>Debt collection module – Coalition of Concerned Legal Professionals (multi-step module)</a:t>
            </a:r>
          </a:p>
          <a:p>
            <a:endParaRPr lang="en-US" dirty="0"/>
          </a:p>
          <a:p>
            <a:r>
              <a:rPr lang="en-US" dirty="0"/>
              <a:t>All tools in English and in Spanish</a:t>
            </a:r>
          </a:p>
        </p:txBody>
      </p:sp>
      <p:sp>
        <p:nvSpPr>
          <p:cNvPr id="4" name="Slide Number Placeholder 3"/>
          <p:cNvSpPr>
            <a:spLocks noGrp="1"/>
          </p:cNvSpPr>
          <p:nvPr>
            <p:ph type="sldNum" sz="quarter" idx="10"/>
          </p:nvPr>
        </p:nvSpPr>
        <p:spPr/>
        <p:txBody>
          <a:bodyPr/>
          <a:lstStyle/>
          <a:p>
            <a:fld id="{D03F55E0-9CA8-454F-A75E-48CFC42E2667}" type="slidenum">
              <a:rPr lang="en-US" smtClean="0"/>
              <a:t>7</a:t>
            </a:fld>
            <a:endParaRPr lang="en-US"/>
          </a:p>
        </p:txBody>
      </p:sp>
    </p:spTree>
    <p:extLst>
      <p:ext uri="{BB962C8B-B14F-4D97-AF65-F5344CB8AC3E}">
        <p14:creationId xmlns:p14="http://schemas.microsoft.com/office/powerpoint/2010/main" val="2138897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law is #1 area – Divorce, QDROs</a:t>
            </a:r>
          </a:p>
          <a:p>
            <a:r>
              <a:rPr lang="en-US" dirty="0"/>
              <a:t>Immigration forms – example of attorney who uses it for limited scope representation</a:t>
            </a:r>
          </a:p>
        </p:txBody>
      </p:sp>
      <p:sp>
        <p:nvSpPr>
          <p:cNvPr id="4" name="Slide Number Placeholder 3"/>
          <p:cNvSpPr>
            <a:spLocks noGrp="1"/>
          </p:cNvSpPr>
          <p:nvPr>
            <p:ph type="sldNum" sz="quarter" idx="10"/>
          </p:nvPr>
        </p:nvSpPr>
        <p:spPr/>
        <p:txBody>
          <a:bodyPr/>
          <a:lstStyle/>
          <a:p>
            <a:fld id="{D03F55E0-9CA8-454F-A75E-48CFC42E2667}" type="slidenum">
              <a:rPr lang="en-US" smtClean="0"/>
              <a:t>8</a:t>
            </a:fld>
            <a:endParaRPr lang="en-US"/>
          </a:p>
        </p:txBody>
      </p:sp>
    </p:spTree>
    <p:extLst>
      <p:ext uri="{BB962C8B-B14F-4D97-AF65-F5344CB8AC3E}">
        <p14:creationId xmlns:p14="http://schemas.microsoft.com/office/powerpoint/2010/main" val="151594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software is developing every day, we very often have </a:t>
            </a:r>
          </a:p>
          <a:p>
            <a:endParaRPr lang="en-US" dirty="0"/>
          </a:p>
          <a:p>
            <a:r>
              <a:rPr lang="en-US" sz="1200" kern="1200" dirty="0">
                <a:solidFill>
                  <a:schemeClr val="tx1"/>
                </a:solidFill>
                <a:effectLst/>
                <a:latin typeface="+mn-lt"/>
                <a:ea typeface="+mn-ea"/>
                <a:cs typeface="+mn-cs"/>
              </a:rPr>
              <a:t>Info design (explanations, visualizations); product design (tasks); Service design (better experience); organization design (function better to support lawyers); System design (</a:t>
            </a:r>
            <a:r>
              <a:rPr lang="en-US" sz="1200" kern="1200" dirty="0" err="1">
                <a:solidFill>
                  <a:schemeClr val="tx1"/>
                </a:solidFill>
                <a:effectLst/>
                <a:latin typeface="+mn-lt"/>
                <a:ea typeface="+mn-ea"/>
                <a:cs typeface="+mn-cs"/>
              </a:rPr>
              <a:t>fn</a:t>
            </a:r>
            <a:r>
              <a:rPr lang="en-US" sz="1200" kern="1200" dirty="0">
                <a:solidFill>
                  <a:schemeClr val="tx1"/>
                </a:solidFill>
                <a:effectLst/>
                <a:latin typeface="+mn-lt"/>
                <a:ea typeface="+mn-ea"/>
                <a:cs typeface="+mn-cs"/>
              </a:rPr>
              <a:t> better to serve people, provide higher value, e.g., creating new court/agency/university program)</a:t>
            </a:r>
          </a:p>
          <a:p>
            <a:r>
              <a:rPr lang="en-US" sz="1200" kern="1200" dirty="0">
                <a:solidFill>
                  <a:schemeClr val="tx1"/>
                </a:solidFill>
                <a:effectLst/>
                <a:latin typeface="+mn-lt"/>
                <a:ea typeface="+mn-ea"/>
                <a:cs typeface="+mn-cs"/>
              </a:rPr>
              <a:t>Legal design (as opposed to other design making someone consume or feel a particular emotion) is centrally about increasing a person’s capacity to make strategic decisions for herself</a:t>
            </a:r>
          </a:p>
          <a:p>
            <a:pPr lvl="1"/>
            <a:r>
              <a:rPr lang="en-US" sz="1200" kern="1200" dirty="0">
                <a:solidFill>
                  <a:schemeClr val="tx1"/>
                </a:solidFill>
                <a:effectLst/>
                <a:latin typeface="+mn-lt"/>
                <a:ea typeface="+mn-ea"/>
                <a:cs typeface="+mn-cs"/>
              </a:rPr>
              <a:t>Making legal system navigable</a:t>
            </a:r>
          </a:p>
          <a:p>
            <a:pPr lvl="1"/>
            <a:r>
              <a:rPr lang="en-US" sz="1200" kern="1200" dirty="0">
                <a:solidFill>
                  <a:schemeClr val="tx1"/>
                </a:solidFill>
                <a:effectLst/>
                <a:latin typeface="+mn-lt"/>
                <a:ea typeface="+mn-ea"/>
                <a:cs typeface="+mn-cs"/>
              </a:rPr>
              <a:t>Make people in legal system feel supported</a:t>
            </a:r>
          </a:p>
          <a:p>
            <a:pPr lvl="1"/>
            <a:r>
              <a:rPr lang="en-US" sz="1200" kern="1200" dirty="0">
                <a:solidFill>
                  <a:schemeClr val="tx1"/>
                </a:solidFill>
                <a:effectLst/>
                <a:latin typeface="+mn-lt"/>
                <a:ea typeface="+mn-ea"/>
                <a:cs typeface="+mn-cs"/>
              </a:rPr>
              <a:t>Encourage legal health</a:t>
            </a:r>
          </a:p>
          <a:p>
            <a:pPr lvl="1"/>
            <a:r>
              <a:rPr lang="en-US" sz="1200" kern="1200" dirty="0">
                <a:solidFill>
                  <a:schemeClr val="tx1"/>
                </a:solidFill>
                <a:effectLst/>
                <a:latin typeface="+mn-lt"/>
                <a:ea typeface="+mn-ea"/>
                <a:cs typeface="+mn-cs"/>
              </a:rPr>
              <a:t>Create data-driven smart tools to help people make wiser decisions</a:t>
            </a:r>
          </a:p>
          <a:p>
            <a:pPr lvl="1"/>
            <a:r>
              <a:rPr lang="en-US" sz="1200" b="1" kern="1200" dirty="0">
                <a:solidFill>
                  <a:schemeClr val="tx1"/>
                </a:solidFill>
                <a:effectLst/>
                <a:latin typeface="+mn-lt"/>
                <a:ea typeface="+mn-ea"/>
                <a:cs typeface="+mn-cs"/>
              </a:rPr>
              <a:t>Coordinate legal services for a seamless user journey</a:t>
            </a:r>
            <a:endParaRPr lang="en-US" dirty="0"/>
          </a:p>
          <a:p>
            <a:endParaRPr lang="en-US" dirty="0"/>
          </a:p>
          <a:p>
            <a:r>
              <a:rPr lang="en-US" dirty="0"/>
              <a:t>Intro text – keep it short. The more specialists are looking at your workflows, the more disclaimer language will be added.  Either keep it on the first page, or try to eliminate it by including shorter, simpler phrases re attorney client privilege (e.g.)</a:t>
            </a:r>
          </a:p>
        </p:txBody>
      </p:sp>
      <p:sp>
        <p:nvSpPr>
          <p:cNvPr id="4" name="Slide Number Placeholder 3"/>
          <p:cNvSpPr>
            <a:spLocks noGrp="1"/>
          </p:cNvSpPr>
          <p:nvPr>
            <p:ph type="sldNum" sz="quarter" idx="10"/>
          </p:nvPr>
        </p:nvSpPr>
        <p:spPr/>
        <p:txBody>
          <a:bodyPr/>
          <a:lstStyle/>
          <a:p>
            <a:fld id="{D03F55E0-9CA8-454F-A75E-48CFC42E2667}" type="slidenum">
              <a:rPr lang="en-US" smtClean="0"/>
              <a:t>9</a:t>
            </a:fld>
            <a:endParaRPr lang="en-US"/>
          </a:p>
        </p:txBody>
      </p:sp>
    </p:spTree>
    <p:extLst>
      <p:ext uri="{BB962C8B-B14F-4D97-AF65-F5344CB8AC3E}">
        <p14:creationId xmlns:p14="http://schemas.microsoft.com/office/powerpoint/2010/main" val="2311219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hear from you what are the features you’re looking for.</a:t>
            </a:r>
          </a:p>
        </p:txBody>
      </p:sp>
      <p:sp>
        <p:nvSpPr>
          <p:cNvPr id="4" name="Slide Number Placeholder 3"/>
          <p:cNvSpPr>
            <a:spLocks noGrp="1"/>
          </p:cNvSpPr>
          <p:nvPr>
            <p:ph type="sldNum" sz="quarter" idx="10"/>
          </p:nvPr>
        </p:nvSpPr>
        <p:spPr/>
        <p:txBody>
          <a:bodyPr/>
          <a:lstStyle/>
          <a:p>
            <a:fld id="{D03F55E0-9CA8-454F-A75E-48CFC42E2667}" type="slidenum">
              <a:rPr lang="en-US" smtClean="0"/>
              <a:t>10</a:t>
            </a:fld>
            <a:endParaRPr lang="en-US"/>
          </a:p>
        </p:txBody>
      </p:sp>
    </p:spTree>
    <p:extLst>
      <p:ext uri="{BB962C8B-B14F-4D97-AF65-F5344CB8AC3E}">
        <p14:creationId xmlns:p14="http://schemas.microsoft.com/office/powerpoint/2010/main" val="378009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Fortunately for Michael and unfortunately for us, Michael is leaving for a vacation today so he wasn’t able to join us, but if you have any technical questions that I can’t answer, we can always answer them after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dirty="0"/>
              <a:t>re: the talk, without diving too much into the engineering, you could talk about how the customization that is needed to support users is coded into </a:t>
            </a:r>
            <a:r>
              <a:rPr lang="en-US" sz="1200" dirty="0" err="1"/>
              <a:t>docassemble</a:t>
            </a:r>
            <a:r>
              <a:rPr lang="en-US" sz="1200" dirty="0"/>
              <a:t>. That might inform the other DA users of helpful techniques they can use to improve their </a:t>
            </a:r>
            <a:r>
              <a:rPr lang="en-US" sz="1200" dirty="0" err="1"/>
              <a:t>yaml</a:t>
            </a:r>
            <a:r>
              <a:rPr lang="en-US" sz="1200" dirty="0"/>
              <a:t>/DA experience. Some things that come to mind:</a:t>
            </a:r>
          </a:p>
          <a:p>
            <a:endParaRPr lang="en-US" sz="1200" dirty="0"/>
          </a:p>
          <a:p>
            <a:r>
              <a:rPr lang="en-US" sz="1200" dirty="0"/>
              <a:t>- using `attachment code` to declare which attachments are sent to the user, and specifically the fact that the `attachment code` can be a reference to a variable or the actual `variable name`s of the documents themselves</a:t>
            </a:r>
          </a:p>
          <a:p>
            <a:r>
              <a:rPr lang="en-US" sz="1200" dirty="0"/>
              <a:t>- using a `code` block after a page with conditions to allow that page to be shown/hidden based upon input from previous questions (an example of this in the </a:t>
            </a:r>
            <a:r>
              <a:rPr lang="en-US" sz="1200" dirty="0" err="1"/>
              <a:t>yaml</a:t>
            </a:r>
            <a:r>
              <a:rPr lang="en-US" sz="1200" dirty="0"/>
              <a:t> is the block that begins with  `#</a:t>
            </a:r>
            <a:r>
              <a:rPr lang="en-US" sz="1200" dirty="0" err="1"/>
              <a:t>hslPageCondition</a:t>
            </a:r>
            <a:r>
              <a:rPr lang="en-US" sz="1200" dirty="0"/>
              <a:t>`)</a:t>
            </a:r>
          </a:p>
          <a:p>
            <a:endParaRPr lang="en-US" sz="1200" dirty="0"/>
          </a:p>
          <a:p>
            <a:endParaRPr lang="en-US" sz="1200" dirty="0"/>
          </a:p>
          <a:p>
            <a:r>
              <a:rPr lang="en-US" dirty="0"/>
              <a:t>Data hygiene </a:t>
            </a:r>
          </a:p>
          <a:p>
            <a:r>
              <a:rPr lang="en-US" dirty="0"/>
              <a:t>Plug and play global CSS template like in CTFD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03F55E0-9CA8-454F-A75E-48CFC42E2667}" type="slidenum">
              <a:rPr lang="en-US" smtClean="0"/>
              <a:t>11</a:t>
            </a:fld>
            <a:endParaRPr lang="en-US"/>
          </a:p>
        </p:txBody>
      </p:sp>
    </p:spTree>
    <p:extLst>
      <p:ext uri="{BB962C8B-B14F-4D97-AF65-F5344CB8AC3E}">
        <p14:creationId xmlns:p14="http://schemas.microsoft.com/office/powerpoint/2010/main" val="2481035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8B9EBBA-996F-894A-B54A-D6246ED52CEA}" type="datetimeFigureOut">
              <a:rPr lang="en-US" smtClean="0"/>
              <a:pPr/>
              <a:t>6/15/18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7063888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6/15/18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713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6/15/18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0766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6/15/18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1428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DFA1846-DA80-1C48-A609-854EA85C59AD}" type="datetimeFigureOut">
              <a:rPr lang="en-US" smtClean="0"/>
              <a:pPr/>
              <a:t>6/15/18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199370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6/15/18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552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B482E8-6E0E-1B4F-B1FD-C69DB9E858D9}" type="datetimeFigureOut">
              <a:rPr lang="en-US" smtClean="0"/>
              <a:pPr/>
              <a:t>6/15/18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75055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6/15/18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355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6/15/18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807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0DF5E60-9974-AC48-9591-99C2BB44B7CF}" type="datetimeFigureOut">
              <a:rPr lang="en-US" smtClean="0"/>
              <a:pPr/>
              <a:t>6/15/18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001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9B482E8-6E0E-1B4F-B1FD-C69DB9E858D9}" type="datetimeFigureOut">
              <a:rPr lang="en-US" smtClean="0"/>
              <a:pPr/>
              <a:t>6/15/18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39789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9B482E8-6E0E-1B4F-B1FD-C69DB9E858D9}" type="datetimeFigureOut">
              <a:rPr lang="en-US" smtClean="0"/>
              <a:pPr/>
              <a:t>6/15/18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03994059"/>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D07A79-0E41-6441-9335-F6660EC33A2F}"/>
              </a:ext>
            </a:extLst>
          </p:cNvPr>
          <p:cNvPicPr>
            <a:picLocks noChangeAspect="1"/>
          </p:cNvPicPr>
          <p:nvPr/>
        </p:nvPicPr>
        <p:blipFill rotWithShape="1">
          <a:blip r:embed="rId3"/>
          <a:srcRect l="15234" t="33136" r="14079" b="34607"/>
          <a:stretch/>
        </p:blipFill>
        <p:spPr>
          <a:xfrm>
            <a:off x="1485467" y="1293960"/>
            <a:ext cx="3749040" cy="914400"/>
          </a:xfrm>
          <a:prstGeom prst="rect">
            <a:avLst/>
          </a:prstGeom>
        </p:spPr>
      </p:pic>
      <p:sp>
        <p:nvSpPr>
          <p:cNvPr id="3" name="Subtitle 2">
            <a:extLst>
              <a:ext uri="{FF2B5EF4-FFF2-40B4-BE49-F238E27FC236}">
                <a16:creationId xmlns:a16="http://schemas.microsoft.com/office/drawing/2014/main" id="{ED7F8250-DA9E-F242-BE20-E1FFA8896610}"/>
              </a:ext>
            </a:extLst>
          </p:cNvPr>
          <p:cNvSpPr>
            <a:spLocks noGrp="1"/>
          </p:cNvSpPr>
          <p:nvPr>
            <p:ph type="subTitle" idx="1"/>
          </p:nvPr>
        </p:nvSpPr>
        <p:spPr>
          <a:xfrm>
            <a:off x="2695193" y="4335292"/>
            <a:ext cx="6801612" cy="1239894"/>
          </a:xfrm>
        </p:spPr>
        <p:txBody>
          <a:bodyPr>
            <a:normAutofit/>
          </a:bodyPr>
          <a:lstStyle/>
          <a:p>
            <a:r>
              <a:rPr lang="en-US" i="1" dirty="0"/>
              <a:t>HelpSelf’s mission to make </a:t>
            </a:r>
          </a:p>
          <a:p>
            <a:r>
              <a:rPr lang="en-US" i="1" dirty="0"/>
              <a:t>powerful document automation easy for anyone</a:t>
            </a:r>
          </a:p>
        </p:txBody>
      </p:sp>
      <p:sp>
        <p:nvSpPr>
          <p:cNvPr id="13" name="Title 12">
            <a:extLst>
              <a:ext uri="{FF2B5EF4-FFF2-40B4-BE49-F238E27FC236}">
                <a16:creationId xmlns:a16="http://schemas.microsoft.com/office/drawing/2014/main" id="{189BFD39-6253-2243-A23B-12BE5E9DF875}"/>
              </a:ext>
            </a:extLst>
          </p:cNvPr>
          <p:cNvSpPr>
            <a:spLocks noGrp="1"/>
          </p:cNvSpPr>
          <p:nvPr>
            <p:ph type="ctrTitle"/>
          </p:nvPr>
        </p:nvSpPr>
        <p:spPr>
          <a:xfrm>
            <a:off x="1915385" y="2415396"/>
            <a:ext cx="8361229" cy="1678318"/>
          </a:xfrm>
        </p:spPr>
        <p:txBody>
          <a:bodyPr/>
          <a:lstStyle/>
          <a:p>
            <a:r>
              <a:rPr lang="en-US" sz="5500" dirty="0"/>
              <a:t>With Docassemble &amp; Justice for all</a:t>
            </a:r>
          </a:p>
        </p:txBody>
      </p:sp>
    </p:spTree>
    <p:extLst>
      <p:ext uri="{BB962C8B-B14F-4D97-AF65-F5344CB8AC3E}">
        <p14:creationId xmlns:p14="http://schemas.microsoft.com/office/powerpoint/2010/main" val="423628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E432-7562-F74E-B5A8-DC7D2E19E91B}"/>
              </a:ext>
            </a:extLst>
          </p:cNvPr>
          <p:cNvSpPr>
            <a:spLocks noGrp="1"/>
          </p:cNvSpPr>
          <p:nvPr>
            <p:ph type="title"/>
          </p:nvPr>
        </p:nvSpPr>
        <p:spPr>
          <a:xfrm>
            <a:off x="1371600" y="685800"/>
            <a:ext cx="9601200" cy="1350034"/>
          </a:xfrm>
        </p:spPr>
        <p:txBody>
          <a:bodyPr>
            <a:normAutofit/>
          </a:bodyPr>
          <a:lstStyle/>
          <a:p>
            <a:r>
              <a:rPr lang="en-US" dirty="0"/>
              <a:t>HelpSelf’s trajectory.  What does the Docassemble community want?</a:t>
            </a:r>
          </a:p>
        </p:txBody>
      </p:sp>
      <p:sp>
        <p:nvSpPr>
          <p:cNvPr id="3" name="Content Placeholder 2">
            <a:extLst>
              <a:ext uri="{FF2B5EF4-FFF2-40B4-BE49-F238E27FC236}">
                <a16:creationId xmlns:a16="http://schemas.microsoft.com/office/drawing/2014/main" id="{6AB44CE8-91F7-684D-8060-AAE591294F43}"/>
              </a:ext>
            </a:extLst>
          </p:cNvPr>
          <p:cNvSpPr>
            <a:spLocks noGrp="1"/>
          </p:cNvSpPr>
          <p:nvPr>
            <p:ph idx="1"/>
          </p:nvPr>
        </p:nvSpPr>
        <p:spPr/>
        <p:txBody>
          <a:bodyPr/>
          <a:lstStyle/>
          <a:p>
            <a:r>
              <a:rPr lang="en-US" dirty="0"/>
              <a:t>PDF </a:t>
            </a:r>
            <a:r>
              <a:rPr lang="en-US" dirty="0" err="1"/>
              <a:t>Unlocker</a:t>
            </a:r>
            <a:r>
              <a:rPr lang="en-US" dirty="0"/>
              <a:t> and Field </a:t>
            </a:r>
            <a:r>
              <a:rPr lang="en-US" dirty="0" err="1"/>
              <a:t>Renamer</a:t>
            </a:r>
            <a:endParaRPr lang="en-US" dirty="0"/>
          </a:p>
          <a:p>
            <a:r>
              <a:rPr lang="en-US" dirty="0"/>
              <a:t>Word Add-On for formatting</a:t>
            </a:r>
          </a:p>
          <a:p>
            <a:r>
              <a:rPr lang="en-US" dirty="0"/>
              <a:t>Practice management system integration</a:t>
            </a:r>
          </a:p>
          <a:p>
            <a:r>
              <a:rPr lang="en-US" dirty="0"/>
              <a:t>Docassemble coder interface</a:t>
            </a:r>
          </a:p>
          <a:p>
            <a:r>
              <a:rPr lang="en-US" dirty="0"/>
              <a:t>Analytics</a:t>
            </a:r>
          </a:p>
          <a:p>
            <a:endParaRPr lang="en-US" dirty="0"/>
          </a:p>
        </p:txBody>
      </p:sp>
      <p:pic>
        <p:nvPicPr>
          <p:cNvPr id="5" name="Picture 4">
            <a:extLst>
              <a:ext uri="{FF2B5EF4-FFF2-40B4-BE49-F238E27FC236}">
                <a16:creationId xmlns:a16="http://schemas.microsoft.com/office/drawing/2014/main" id="{5F4F0A31-6E52-CE41-BFE7-A9159060D3B5}"/>
              </a:ext>
            </a:extLst>
          </p:cNvPr>
          <p:cNvPicPr>
            <a:picLocks noChangeAspect="1"/>
          </p:cNvPicPr>
          <p:nvPr/>
        </p:nvPicPr>
        <p:blipFill>
          <a:blip r:embed="rId3"/>
          <a:stretch>
            <a:fillRect/>
          </a:stretch>
        </p:blipFill>
        <p:spPr>
          <a:xfrm>
            <a:off x="6644701" y="2286000"/>
            <a:ext cx="4328099" cy="2431842"/>
          </a:xfrm>
          <a:prstGeom prst="rect">
            <a:avLst/>
          </a:prstGeom>
        </p:spPr>
      </p:pic>
    </p:spTree>
    <p:extLst>
      <p:ext uri="{BB962C8B-B14F-4D97-AF65-F5344CB8AC3E}">
        <p14:creationId xmlns:p14="http://schemas.microsoft.com/office/powerpoint/2010/main" val="161105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E432-7562-F74E-B5A8-DC7D2E19E91B}"/>
              </a:ext>
            </a:extLst>
          </p:cNvPr>
          <p:cNvSpPr>
            <a:spLocks noGrp="1"/>
          </p:cNvSpPr>
          <p:nvPr>
            <p:ph type="title"/>
          </p:nvPr>
        </p:nvSpPr>
        <p:spPr/>
        <p:txBody>
          <a:bodyPr/>
          <a:lstStyle/>
          <a:p>
            <a:r>
              <a:rPr lang="en-US" dirty="0"/>
              <a:t>Testing and Technical Questions</a:t>
            </a:r>
          </a:p>
        </p:txBody>
      </p:sp>
      <p:sp>
        <p:nvSpPr>
          <p:cNvPr id="3" name="Content Placeholder 2">
            <a:extLst>
              <a:ext uri="{FF2B5EF4-FFF2-40B4-BE49-F238E27FC236}">
                <a16:creationId xmlns:a16="http://schemas.microsoft.com/office/drawing/2014/main" id="{6AB44CE8-91F7-684D-8060-AAE591294F43}"/>
              </a:ext>
            </a:extLst>
          </p:cNvPr>
          <p:cNvSpPr>
            <a:spLocks noGrp="1"/>
          </p:cNvSpPr>
          <p:nvPr>
            <p:ph idx="1"/>
          </p:nvPr>
        </p:nvSpPr>
        <p:spPr/>
        <p:txBody>
          <a:bodyPr/>
          <a:lstStyle/>
          <a:p>
            <a:pPr marL="0" indent="0" algn="ctr">
              <a:buNone/>
            </a:pPr>
            <a:r>
              <a:rPr lang="en-US" dirty="0"/>
              <a:t>Want to be a user tester? </a:t>
            </a:r>
          </a:p>
          <a:p>
            <a:pPr marL="0" indent="0" algn="ctr">
              <a:buNone/>
            </a:pPr>
            <a:r>
              <a:rPr lang="en-US" dirty="0"/>
              <a:t>Have ideas for features you’d want?</a:t>
            </a:r>
          </a:p>
          <a:p>
            <a:pPr marL="0" indent="0" algn="ctr">
              <a:buNone/>
            </a:pPr>
            <a:r>
              <a:rPr lang="en-US" dirty="0"/>
              <a:t>Contact us at </a:t>
            </a:r>
            <a:r>
              <a:rPr lang="en-US" dirty="0" err="1"/>
              <a:t>Dorna@helpselflegal.com</a:t>
            </a:r>
            <a:endParaRPr lang="en-US" dirty="0"/>
          </a:p>
        </p:txBody>
      </p:sp>
    </p:spTree>
    <p:extLst>
      <p:ext uri="{BB962C8B-B14F-4D97-AF65-F5344CB8AC3E}">
        <p14:creationId xmlns:p14="http://schemas.microsoft.com/office/powerpoint/2010/main" val="151394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E432-7562-F74E-B5A8-DC7D2E19E91B}"/>
              </a:ext>
            </a:extLst>
          </p:cNvPr>
          <p:cNvSpPr>
            <a:spLocks noGrp="1"/>
          </p:cNvSpPr>
          <p:nvPr>
            <p:ph type="title"/>
          </p:nvPr>
        </p:nvSpPr>
        <p:spPr/>
        <p:txBody>
          <a:bodyPr>
            <a:normAutofit/>
          </a:bodyPr>
          <a:lstStyle/>
          <a:p>
            <a:r>
              <a:rPr lang="en-US" dirty="0"/>
              <a:t>We make Docassemble’s powerful system accessible to non-engineers </a:t>
            </a:r>
          </a:p>
        </p:txBody>
      </p:sp>
      <p:sp>
        <p:nvSpPr>
          <p:cNvPr id="3" name="Content Placeholder 2">
            <a:extLst>
              <a:ext uri="{FF2B5EF4-FFF2-40B4-BE49-F238E27FC236}">
                <a16:creationId xmlns:a16="http://schemas.microsoft.com/office/drawing/2014/main" id="{6AB44CE8-91F7-684D-8060-AAE591294F43}"/>
              </a:ext>
            </a:extLst>
          </p:cNvPr>
          <p:cNvSpPr>
            <a:spLocks noGrp="1"/>
          </p:cNvSpPr>
          <p:nvPr>
            <p:ph idx="1"/>
          </p:nvPr>
        </p:nvSpPr>
        <p:spPr/>
        <p:txBody>
          <a:bodyPr/>
          <a:lstStyle/>
          <a:p>
            <a:r>
              <a:rPr lang="en-US" dirty="0"/>
              <a:t>How we started &amp; building from scratch</a:t>
            </a:r>
          </a:p>
          <a:p>
            <a:r>
              <a:rPr lang="en-US" dirty="0"/>
              <a:t>Why Docassemble?</a:t>
            </a:r>
          </a:p>
          <a:p>
            <a:r>
              <a:rPr lang="en-US" dirty="0"/>
              <a:t>HelpSelf’s document automation tool</a:t>
            </a:r>
          </a:p>
          <a:p>
            <a:endParaRPr lang="en-US" dirty="0"/>
          </a:p>
        </p:txBody>
      </p:sp>
      <p:pic>
        <p:nvPicPr>
          <p:cNvPr id="9" name="Picture 8">
            <a:extLst>
              <a:ext uri="{FF2B5EF4-FFF2-40B4-BE49-F238E27FC236}">
                <a16:creationId xmlns:a16="http://schemas.microsoft.com/office/drawing/2014/main" id="{3DB8B4C0-03DA-DE4F-B59C-8F27587D0AA8}"/>
              </a:ext>
            </a:extLst>
          </p:cNvPr>
          <p:cNvPicPr>
            <a:picLocks noChangeAspect="1"/>
          </p:cNvPicPr>
          <p:nvPr/>
        </p:nvPicPr>
        <p:blipFill>
          <a:blip r:embed="rId3"/>
          <a:stretch>
            <a:fillRect/>
          </a:stretch>
        </p:blipFill>
        <p:spPr>
          <a:xfrm>
            <a:off x="6172200" y="2286000"/>
            <a:ext cx="5758730" cy="4167621"/>
          </a:xfrm>
          <a:prstGeom prst="rect">
            <a:avLst/>
          </a:prstGeom>
        </p:spPr>
      </p:pic>
    </p:spTree>
    <p:extLst>
      <p:ext uri="{BB962C8B-B14F-4D97-AF65-F5344CB8AC3E}">
        <p14:creationId xmlns:p14="http://schemas.microsoft.com/office/powerpoint/2010/main" val="153220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E432-7562-F74E-B5A8-DC7D2E19E91B}"/>
              </a:ext>
            </a:extLst>
          </p:cNvPr>
          <p:cNvSpPr>
            <a:spLocks noGrp="1"/>
          </p:cNvSpPr>
          <p:nvPr>
            <p:ph type="title"/>
          </p:nvPr>
        </p:nvSpPr>
        <p:spPr/>
        <p:txBody>
          <a:bodyPr/>
          <a:lstStyle/>
          <a:p>
            <a:r>
              <a:rPr lang="en-US" dirty="0"/>
              <a:t>How does it work?</a:t>
            </a:r>
          </a:p>
        </p:txBody>
      </p:sp>
      <p:pic>
        <p:nvPicPr>
          <p:cNvPr id="4" name="HelpSelf Bot">
            <a:hlinkClick r:id="" action="ppaction://media"/>
            <a:extLst>
              <a:ext uri="{FF2B5EF4-FFF2-40B4-BE49-F238E27FC236}">
                <a16:creationId xmlns:a16="http://schemas.microsoft.com/office/drawing/2014/main" id="{58110BE7-072F-3F45-AFB4-6D9BECACBB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80611" y="1689339"/>
            <a:ext cx="8383178" cy="4715146"/>
          </a:xfrm>
        </p:spPr>
      </p:pic>
    </p:spTree>
    <p:extLst>
      <p:ext uri="{BB962C8B-B14F-4D97-AF65-F5344CB8AC3E}">
        <p14:creationId xmlns:p14="http://schemas.microsoft.com/office/powerpoint/2010/main" val="38423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4147-FE36-7E49-A4CD-F3DF1B59D0D3}"/>
              </a:ext>
            </a:extLst>
          </p:cNvPr>
          <p:cNvSpPr>
            <a:spLocks noGrp="1"/>
          </p:cNvSpPr>
          <p:nvPr>
            <p:ph type="title"/>
          </p:nvPr>
        </p:nvSpPr>
        <p:spPr/>
        <p:txBody>
          <a:bodyPr/>
          <a:lstStyle/>
          <a:p>
            <a:r>
              <a:rPr lang="en-US" b="1" dirty="0"/>
              <a:t>Interview </a:t>
            </a:r>
            <a:r>
              <a:rPr lang="en-US" dirty="0"/>
              <a:t>Tab</a:t>
            </a:r>
          </a:p>
        </p:txBody>
      </p:sp>
      <p:pic>
        <p:nvPicPr>
          <p:cNvPr id="5" name="Picture 4">
            <a:extLst>
              <a:ext uri="{FF2B5EF4-FFF2-40B4-BE49-F238E27FC236}">
                <a16:creationId xmlns:a16="http://schemas.microsoft.com/office/drawing/2014/main" id="{5C97D4BC-A9FB-FF48-BA88-AB3654479E8E}"/>
              </a:ext>
            </a:extLst>
          </p:cNvPr>
          <p:cNvPicPr>
            <a:picLocks noChangeAspect="1"/>
          </p:cNvPicPr>
          <p:nvPr/>
        </p:nvPicPr>
        <p:blipFill>
          <a:blip r:embed="rId2"/>
          <a:stretch>
            <a:fillRect/>
          </a:stretch>
        </p:blipFill>
        <p:spPr>
          <a:xfrm>
            <a:off x="1371600" y="1428750"/>
            <a:ext cx="7458244" cy="5329318"/>
          </a:xfrm>
          <a:prstGeom prst="rect">
            <a:avLst/>
          </a:prstGeom>
        </p:spPr>
      </p:pic>
    </p:spTree>
    <p:extLst>
      <p:ext uri="{BB962C8B-B14F-4D97-AF65-F5344CB8AC3E}">
        <p14:creationId xmlns:p14="http://schemas.microsoft.com/office/powerpoint/2010/main" val="3289553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4147-FE36-7E49-A4CD-F3DF1B59D0D3}"/>
              </a:ext>
            </a:extLst>
          </p:cNvPr>
          <p:cNvSpPr>
            <a:spLocks noGrp="1"/>
          </p:cNvSpPr>
          <p:nvPr>
            <p:ph type="title"/>
          </p:nvPr>
        </p:nvSpPr>
        <p:spPr/>
        <p:txBody>
          <a:bodyPr/>
          <a:lstStyle/>
          <a:p>
            <a:r>
              <a:rPr lang="en-US" b="1" dirty="0"/>
              <a:t>Output Documents</a:t>
            </a:r>
            <a:r>
              <a:rPr lang="en-US" dirty="0"/>
              <a:t> Tab</a:t>
            </a:r>
          </a:p>
        </p:txBody>
      </p:sp>
      <p:pic>
        <p:nvPicPr>
          <p:cNvPr id="4" name="Picture 3">
            <a:extLst>
              <a:ext uri="{FF2B5EF4-FFF2-40B4-BE49-F238E27FC236}">
                <a16:creationId xmlns:a16="http://schemas.microsoft.com/office/drawing/2014/main" id="{4F3EEDD5-C8F4-6345-8CE3-07401C0A9996}"/>
              </a:ext>
            </a:extLst>
          </p:cNvPr>
          <p:cNvPicPr>
            <a:picLocks noChangeAspect="1"/>
          </p:cNvPicPr>
          <p:nvPr/>
        </p:nvPicPr>
        <p:blipFill>
          <a:blip r:embed="rId2"/>
          <a:stretch>
            <a:fillRect/>
          </a:stretch>
        </p:blipFill>
        <p:spPr>
          <a:xfrm>
            <a:off x="1371600" y="1428750"/>
            <a:ext cx="7158326" cy="5239736"/>
          </a:xfrm>
          <a:prstGeom prst="rect">
            <a:avLst/>
          </a:prstGeom>
        </p:spPr>
      </p:pic>
    </p:spTree>
    <p:extLst>
      <p:ext uri="{BB962C8B-B14F-4D97-AF65-F5344CB8AC3E}">
        <p14:creationId xmlns:p14="http://schemas.microsoft.com/office/powerpoint/2010/main" val="359920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4147-FE36-7E49-A4CD-F3DF1B59D0D3}"/>
              </a:ext>
            </a:extLst>
          </p:cNvPr>
          <p:cNvSpPr>
            <a:spLocks noGrp="1"/>
          </p:cNvSpPr>
          <p:nvPr>
            <p:ph type="title"/>
          </p:nvPr>
        </p:nvSpPr>
        <p:spPr/>
        <p:txBody>
          <a:bodyPr/>
          <a:lstStyle/>
          <a:p>
            <a:r>
              <a:rPr lang="en-US" b="1" dirty="0"/>
              <a:t>Output Documents</a:t>
            </a:r>
            <a:r>
              <a:rPr lang="en-US" dirty="0"/>
              <a:t> Tab</a:t>
            </a:r>
          </a:p>
        </p:txBody>
      </p:sp>
      <p:pic>
        <p:nvPicPr>
          <p:cNvPr id="4" name="Picture 3">
            <a:extLst>
              <a:ext uri="{FF2B5EF4-FFF2-40B4-BE49-F238E27FC236}">
                <a16:creationId xmlns:a16="http://schemas.microsoft.com/office/drawing/2014/main" id="{4BC43F3E-F2B5-8C44-BBDD-752EA048F5DE}"/>
              </a:ext>
            </a:extLst>
          </p:cNvPr>
          <p:cNvPicPr>
            <a:picLocks noChangeAspect="1"/>
          </p:cNvPicPr>
          <p:nvPr/>
        </p:nvPicPr>
        <p:blipFill>
          <a:blip r:embed="rId2"/>
          <a:stretch>
            <a:fillRect/>
          </a:stretch>
        </p:blipFill>
        <p:spPr>
          <a:xfrm>
            <a:off x="1371600" y="1428750"/>
            <a:ext cx="6667760" cy="5357004"/>
          </a:xfrm>
          <a:prstGeom prst="rect">
            <a:avLst/>
          </a:prstGeom>
        </p:spPr>
      </p:pic>
    </p:spTree>
    <p:extLst>
      <p:ext uri="{BB962C8B-B14F-4D97-AF65-F5344CB8AC3E}">
        <p14:creationId xmlns:p14="http://schemas.microsoft.com/office/powerpoint/2010/main" val="10021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2CB1-E6DD-764C-ADA1-E471716EAC95}"/>
              </a:ext>
            </a:extLst>
          </p:cNvPr>
          <p:cNvSpPr>
            <a:spLocks noGrp="1"/>
          </p:cNvSpPr>
          <p:nvPr>
            <p:ph type="title"/>
          </p:nvPr>
        </p:nvSpPr>
        <p:spPr/>
        <p:txBody>
          <a:bodyPr>
            <a:normAutofit/>
          </a:bodyPr>
          <a:lstStyle/>
          <a:p>
            <a:r>
              <a:rPr lang="en-US" dirty="0"/>
              <a:t>Case studies:</a:t>
            </a:r>
          </a:p>
        </p:txBody>
      </p:sp>
      <p:sp>
        <p:nvSpPr>
          <p:cNvPr id="3" name="Content Placeholder 2">
            <a:extLst>
              <a:ext uri="{FF2B5EF4-FFF2-40B4-BE49-F238E27FC236}">
                <a16:creationId xmlns:a16="http://schemas.microsoft.com/office/drawing/2014/main" id="{EB7D099E-47A2-E849-A79A-0F07CA5CB8BA}"/>
              </a:ext>
            </a:extLst>
          </p:cNvPr>
          <p:cNvSpPr>
            <a:spLocks noGrp="1"/>
          </p:cNvSpPr>
          <p:nvPr>
            <p:ph idx="1"/>
          </p:nvPr>
        </p:nvSpPr>
        <p:spPr>
          <a:xfrm>
            <a:off x="1371600" y="1785670"/>
            <a:ext cx="9601200" cy="3581400"/>
          </a:xfrm>
        </p:spPr>
        <p:txBody>
          <a:bodyPr/>
          <a:lstStyle/>
          <a:p>
            <a:r>
              <a:rPr lang="en-US" dirty="0"/>
              <a:t>California Proposition 64 – resentencing and reclassification of marijuana convictions</a:t>
            </a:r>
          </a:p>
          <a:p>
            <a:r>
              <a:rPr lang="en-US" dirty="0"/>
              <a:t>Debt Collection Module</a:t>
            </a:r>
          </a:p>
        </p:txBody>
      </p:sp>
      <p:sp>
        <p:nvSpPr>
          <p:cNvPr id="4" name="Title 1">
            <a:extLst>
              <a:ext uri="{FF2B5EF4-FFF2-40B4-BE49-F238E27FC236}">
                <a16:creationId xmlns:a16="http://schemas.microsoft.com/office/drawing/2014/main" id="{52806D19-C3F4-2B47-8B9C-C0F161112726}"/>
              </a:ext>
            </a:extLst>
          </p:cNvPr>
          <p:cNvSpPr txBox="1">
            <a:spLocks/>
          </p:cNvSpPr>
          <p:nvPr/>
        </p:nvSpPr>
        <p:spPr>
          <a:xfrm>
            <a:off x="1857540" y="3271570"/>
            <a:ext cx="3157266" cy="2472903"/>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i="1" dirty="0">
                <a:solidFill>
                  <a:srgbClr val="FF0000"/>
                </a:solidFill>
              </a:rPr>
              <a:t>Attorneys</a:t>
            </a:r>
          </a:p>
          <a:p>
            <a:pPr algn="ctr"/>
            <a:endParaRPr lang="en-US" i="1" dirty="0">
              <a:solidFill>
                <a:srgbClr val="FF0000"/>
              </a:solidFill>
            </a:endParaRPr>
          </a:p>
          <a:p>
            <a:pPr algn="ctr"/>
            <a:r>
              <a:rPr lang="en-US" i="1" dirty="0">
                <a:solidFill>
                  <a:srgbClr val="FF0000"/>
                </a:solidFill>
              </a:rPr>
              <a:t>Public Defenders </a:t>
            </a:r>
          </a:p>
          <a:p>
            <a:pPr algn="ctr"/>
            <a:endParaRPr lang="en-US" i="1" dirty="0">
              <a:solidFill>
                <a:srgbClr val="FF0000"/>
              </a:solidFill>
            </a:endParaRPr>
          </a:p>
          <a:p>
            <a:pPr algn="ctr"/>
            <a:r>
              <a:rPr lang="en-US" i="1" dirty="0">
                <a:solidFill>
                  <a:srgbClr val="FF0000"/>
                </a:solidFill>
              </a:rPr>
              <a:t>Individuals</a:t>
            </a:r>
          </a:p>
        </p:txBody>
      </p:sp>
      <p:pic>
        <p:nvPicPr>
          <p:cNvPr id="6" name="Picture 5">
            <a:extLst>
              <a:ext uri="{FF2B5EF4-FFF2-40B4-BE49-F238E27FC236}">
                <a16:creationId xmlns:a16="http://schemas.microsoft.com/office/drawing/2014/main" id="{C677B795-BA1F-1B4A-B47B-532062CF3208}"/>
              </a:ext>
            </a:extLst>
          </p:cNvPr>
          <p:cNvPicPr>
            <a:picLocks noChangeAspect="1"/>
          </p:cNvPicPr>
          <p:nvPr/>
        </p:nvPicPr>
        <p:blipFill>
          <a:blip r:embed="rId3"/>
          <a:stretch>
            <a:fillRect/>
          </a:stretch>
        </p:blipFill>
        <p:spPr>
          <a:xfrm>
            <a:off x="5500745" y="2266590"/>
            <a:ext cx="5334031" cy="4408028"/>
          </a:xfrm>
          <a:prstGeom prst="rect">
            <a:avLst/>
          </a:prstGeom>
        </p:spPr>
      </p:pic>
    </p:spTree>
    <p:extLst>
      <p:ext uri="{BB962C8B-B14F-4D97-AF65-F5344CB8AC3E}">
        <p14:creationId xmlns:p14="http://schemas.microsoft.com/office/powerpoint/2010/main" val="365370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2CB1-E6DD-764C-ADA1-E471716EAC95}"/>
              </a:ext>
            </a:extLst>
          </p:cNvPr>
          <p:cNvSpPr>
            <a:spLocks noGrp="1"/>
          </p:cNvSpPr>
          <p:nvPr>
            <p:ph type="title"/>
          </p:nvPr>
        </p:nvSpPr>
        <p:spPr/>
        <p:txBody>
          <a:bodyPr>
            <a:normAutofit fontScale="90000"/>
          </a:bodyPr>
          <a:lstStyle/>
          <a:p>
            <a:r>
              <a:rPr lang="en-US" dirty="0"/>
              <a:t>Legal aid and small firms are using our platform to build Docassemble interviews in all areas:</a:t>
            </a:r>
            <a:br>
              <a:rPr lang="en-US" dirty="0"/>
            </a:br>
            <a:br>
              <a:rPr lang="en-US" dirty="0"/>
            </a:br>
            <a:endParaRPr lang="en-US" dirty="0"/>
          </a:p>
        </p:txBody>
      </p:sp>
      <p:sp>
        <p:nvSpPr>
          <p:cNvPr id="3" name="Content Placeholder 2">
            <a:extLst>
              <a:ext uri="{FF2B5EF4-FFF2-40B4-BE49-F238E27FC236}">
                <a16:creationId xmlns:a16="http://schemas.microsoft.com/office/drawing/2014/main" id="{EB7D099E-47A2-E849-A79A-0F07CA5CB8BA}"/>
              </a:ext>
            </a:extLst>
          </p:cNvPr>
          <p:cNvSpPr>
            <a:spLocks noGrp="1"/>
          </p:cNvSpPr>
          <p:nvPr>
            <p:ph idx="1"/>
          </p:nvPr>
        </p:nvSpPr>
        <p:spPr/>
        <p:txBody>
          <a:bodyPr/>
          <a:lstStyle/>
          <a:p>
            <a:pPr marL="0" indent="0">
              <a:buNone/>
            </a:pPr>
            <a:endParaRPr lang="en-US" dirty="0"/>
          </a:p>
          <a:p>
            <a:r>
              <a:rPr lang="en-US" dirty="0"/>
              <a:t>Intake</a:t>
            </a:r>
          </a:p>
          <a:p>
            <a:r>
              <a:rPr lang="en-US" dirty="0"/>
              <a:t>Family</a:t>
            </a:r>
          </a:p>
          <a:p>
            <a:r>
              <a:rPr lang="en-US" dirty="0"/>
              <a:t>Immigration</a:t>
            </a:r>
          </a:p>
          <a:p>
            <a:r>
              <a:rPr lang="en-US" dirty="0"/>
              <a:t>Discovery Responses</a:t>
            </a:r>
          </a:p>
          <a:p>
            <a:r>
              <a:rPr lang="en-US" dirty="0"/>
              <a:t>HR Documents</a:t>
            </a:r>
          </a:p>
        </p:txBody>
      </p:sp>
      <p:sp>
        <p:nvSpPr>
          <p:cNvPr id="4" name="Title 1">
            <a:extLst>
              <a:ext uri="{FF2B5EF4-FFF2-40B4-BE49-F238E27FC236}">
                <a16:creationId xmlns:a16="http://schemas.microsoft.com/office/drawing/2014/main" id="{1B7539F3-B3F0-784A-AB54-1B775BE7F175}"/>
              </a:ext>
            </a:extLst>
          </p:cNvPr>
          <p:cNvSpPr txBox="1">
            <a:spLocks/>
          </p:cNvSpPr>
          <p:nvPr/>
        </p:nvSpPr>
        <p:spPr>
          <a:xfrm>
            <a:off x="6083060" y="2760450"/>
            <a:ext cx="6108940" cy="2363640"/>
          </a:xfrm>
          <a:prstGeom prst="rect">
            <a:avLst/>
          </a:prstGeom>
        </p:spPr>
        <p:txBody>
          <a:bodyPr vert="horz" lIns="91440" tIns="45720" rIns="91440" bIns="45720" rtlCol="0" anchor="t">
            <a:normAutofit fontScale="47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b="1" dirty="0">
                <a:solidFill>
                  <a:srgbClr val="0070C0"/>
                </a:solidFill>
              </a:rPr>
              <a:t>Full-Scope Client-Facing Interviews</a:t>
            </a:r>
          </a:p>
          <a:p>
            <a:endParaRPr lang="en-US" b="1" dirty="0">
              <a:solidFill>
                <a:srgbClr val="0070C0"/>
              </a:solidFill>
            </a:endParaRPr>
          </a:p>
          <a:p>
            <a:r>
              <a:rPr lang="en-US" b="1" dirty="0">
                <a:solidFill>
                  <a:schemeClr val="accent5">
                    <a:lumMod val="50000"/>
                  </a:schemeClr>
                </a:solidFill>
              </a:rPr>
              <a:t>Initial Intake</a:t>
            </a:r>
          </a:p>
          <a:p>
            <a:r>
              <a:rPr lang="en-US" b="1" dirty="0">
                <a:solidFill>
                  <a:srgbClr val="0070C0"/>
                </a:solidFill>
              </a:rPr>
              <a:t>     </a:t>
            </a:r>
          </a:p>
          <a:p>
            <a:r>
              <a:rPr lang="en-US" b="1" dirty="0">
                <a:solidFill>
                  <a:srgbClr val="C00000"/>
                </a:solidFill>
              </a:rPr>
              <a:t>Internal Attorney Workflow</a:t>
            </a:r>
          </a:p>
          <a:p>
            <a:endParaRPr lang="en-US" b="1" dirty="0">
              <a:solidFill>
                <a:srgbClr val="00B050"/>
              </a:solidFill>
            </a:endParaRPr>
          </a:p>
          <a:p>
            <a:r>
              <a:rPr lang="en-US" b="1" dirty="0">
                <a:solidFill>
                  <a:srgbClr val="00B050"/>
                </a:solidFill>
              </a:rPr>
              <a:t>Paralegal Support</a:t>
            </a:r>
          </a:p>
          <a:p>
            <a:endParaRPr lang="en-US" b="1" dirty="0">
              <a:solidFill>
                <a:srgbClr val="00B050"/>
              </a:solidFill>
            </a:endParaRPr>
          </a:p>
          <a:p>
            <a:r>
              <a:rPr lang="en-US" b="1" dirty="0">
                <a:solidFill>
                  <a:srgbClr val="FF8F4A"/>
                </a:solidFill>
              </a:rPr>
              <a:t>Assistance Learning Docassemble</a:t>
            </a:r>
          </a:p>
        </p:txBody>
      </p:sp>
      <p:sp>
        <p:nvSpPr>
          <p:cNvPr id="10" name="Up Arrow 9">
            <a:extLst>
              <a:ext uri="{FF2B5EF4-FFF2-40B4-BE49-F238E27FC236}">
                <a16:creationId xmlns:a16="http://schemas.microsoft.com/office/drawing/2014/main" id="{13BBF13A-41B1-0545-B75C-2F6021E16A29}"/>
              </a:ext>
            </a:extLst>
          </p:cNvPr>
          <p:cNvSpPr/>
          <p:nvPr/>
        </p:nvSpPr>
        <p:spPr>
          <a:xfrm>
            <a:off x="5451894" y="2760450"/>
            <a:ext cx="484632" cy="20185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47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B7045-E2EB-3940-AFAA-712F79217E62}"/>
              </a:ext>
            </a:extLst>
          </p:cNvPr>
          <p:cNvSpPr>
            <a:spLocks noGrp="1"/>
          </p:cNvSpPr>
          <p:nvPr>
            <p:ph type="title"/>
          </p:nvPr>
        </p:nvSpPr>
        <p:spPr/>
        <p:txBody>
          <a:bodyPr/>
          <a:lstStyle/>
          <a:p>
            <a:r>
              <a:rPr lang="en-US" dirty="0"/>
              <a:t>Lessons we’ve learned from user testing a variety of platforms:</a:t>
            </a:r>
          </a:p>
        </p:txBody>
      </p:sp>
      <p:sp>
        <p:nvSpPr>
          <p:cNvPr id="3" name="Content Placeholder 2">
            <a:extLst>
              <a:ext uri="{FF2B5EF4-FFF2-40B4-BE49-F238E27FC236}">
                <a16:creationId xmlns:a16="http://schemas.microsoft.com/office/drawing/2014/main" id="{A873AEAB-40F4-B347-BE36-07393DDC02D1}"/>
              </a:ext>
            </a:extLst>
          </p:cNvPr>
          <p:cNvSpPr>
            <a:spLocks noGrp="1"/>
          </p:cNvSpPr>
          <p:nvPr>
            <p:ph idx="1"/>
          </p:nvPr>
        </p:nvSpPr>
        <p:spPr/>
        <p:txBody>
          <a:bodyPr/>
          <a:lstStyle/>
          <a:p>
            <a:r>
              <a:rPr lang="en-US" dirty="0"/>
              <a:t>Legal design</a:t>
            </a:r>
          </a:p>
          <a:p>
            <a:r>
              <a:rPr lang="en-US" dirty="0"/>
              <a:t>Reader level functions built into Docassemble</a:t>
            </a:r>
          </a:p>
          <a:p>
            <a:r>
              <a:rPr lang="en-US" dirty="0"/>
              <a:t>Intro text length = be a barrier to starting interview</a:t>
            </a:r>
          </a:p>
          <a:p>
            <a:r>
              <a:rPr lang="en-US" dirty="0"/>
              <a:t>Images = increased comprehension</a:t>
            </a:r>
          </a:p>
          <a:p>
            <a:r>
              <a:rPr lang="en-US" dirty="0"/>
              <a:t>Positive affirmations and congratulatory text =  increased completion</a:t>
            </a:r>
          </a:p>
        </p:txBody>
      </p:sp>
    </p:spTree>
    <p:extLst>
      <p:ext uri="{BB962C8B-B14F-4D97-AF65-F5344CB8AC3E}">
        <p14:creationId xmlns:p14="http://schemas.microsoft.com/office/powerpoint/2010/main" val="1873781003"/>
      </p:ext>
    </p:extLst>
  </p:cSld>
  <p:clrMapOvr>
    <a:masterClrMapping/>
  </p:clrMapOvr>
</p:sld>
</file>

<file path=ppt/theme/theme1.xml><?xml version="1.0" encoding="utf-8"?>
<a:theme xmlns:a="http://schemas.openxmlformats.org/drawingml/2006/main" name="Cro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{6B517473-EC66-1A4E-AC7B-437BDF5080C4}tf10001072</Template>
  <TotalTime>6402</TotalTime>
  <Words>1095</Words>
  <Application>Microsoft Macintosh PowerPoint</Application>
  <PresentationFormat>Widescreen</PresentationFormat>
  <Paragraphs>121</Paragraphs>
  <Slides>11</Slides>
  <Notes>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Calibri</vt:lpstr>
      <vt:lpstr>Franklin Gothic Book</vt:lpstr>
      <vt:lpstr>Crop</vt:lpstr>
      <vt:lpstr>With Docassemble &amp; Justice for all</vt:lpstr>
      <vt:lpstr>We make Docassemble’s powerful system accessible to non-engineers </vt:lpstr>
      <vt:lpstr>How does it work?</vt:lpstr>
      <vt:lpstr>Interview Tab</vt:lpstr>
      <vt:lpstr>Output Documents Tab</vt:lpstr>
      <vt:lpstr>Output Documents Tab</vt:lpstr>
      <vt:lpstr>Case studies:</vt:lpstr>
      <vt:lpstr>Legal aid and small firms are using our platform to build Docassemble interviews in all areas:  </vt:lpstr>
      <vt:lpstr>Lessons we’ve learned from user testing a variety of platforms:</vt:lpstr>
      <vt:lpstr>HelpSelf’s trajectory.  What does the Docassemble community want?</vt:lpstr>
      <vt:lpstr>Testing and Technical Questions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Dorna Moini</dc:creator>
  <cp:lastModifiedBy>Dorna Moini</cp:lastModifiedBy>
  <cp:revision>31</cp:revision>
  <dcterms:created xsi:type="dcterms:W3CDTF">2018-06-15T18:26:03Z</dcterms:created>
  <dcterms:modified xsi:type="dcterms:W3CDTF">2018-06-20T05:08:28Z</dcterms:modified>
</cp:coreProperties>
</file>